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4" r:id="rId9"/>
    <p:sldId id="265" r:id="rId10"/>
    <p:sldId id="266" r:id="rId11"/>
    <p:sldId id="267" r:id="rId12"/>
    <p:sldId id="263"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4/25/2016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4/25/2016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4/25/2016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4/25/2016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4/25/2016</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1" eaLnBrk="1" latinLnBrk="0" hangingPunct="1">
        <a:spcBef>
          <a:spcPct val="0"/>
        </a:spcBef>
        <a:buNone/>
        <a:defRPr sz="3600" kern="1200">
          <a:solidFill>
            <a:schemeClr val="tx1">
              <a:lumMod val="85000"/>
              <a:lumOff val="15000"/>
            </a:schemeClr>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342900" indent="-342900" algn="r" defTabSz="457200" rtl="1"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Universal Serial Bus</a:t>
            </a:r>
            <a:endParaRPr lang="fa-IR" dirty="0"/>
          </a:p>
        </p:txBody>
      </p:sp>
      <p:sp>
        <p:nvSpPr>
          <p:cNvPr id="3" name="Subtitle 2"/>
          <p:cNvSpPr>
            <a:spLocks noGrp="1"/>
          </p:cNvSpPr>
          <p:nvPr>
            <p:ph type="subTitle" idx="1"/>
          </p:nvPr>
        </p:nvSpPr>
        <p:spPr/>
        <p:txBody>
          <a:bodyPr/>
          <a:lstStyle/>
          <a:p>
            <a:r>
              <a:rPr lang="en-US" dirty="0" err="1"/>
              <a:t>Seyed</a:t>
            </a:r>
            <a:r>
              <a:rPr lang="en-US" dirty="0"/>
              <a:t> Milad </a:t>
            </a:r>
            <a:r>
              <a:rPr lang="en-US" dirty="0" err="1"/>
              <a:t>Farzaneh</a:t>
            </a:r>
            <a:endParaRPr lang="fa-IR" dirty="0"/>
          </a:p>
        </p:txBody>
      </p:sp>
    </p:spTree>
    <p:extLst>
      <p:ext uri="{BB962C8B-B14F-4D97-AF65-F5344CB8AC3E}">
        <p14:creationId xmlns:p14="http://schemas.microsoft.com/office/powerpoint/2010/main" val="99779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fa-IR" sz="4400" dirty="0">
                <a:cs typeface="B Titr" panose="00000700000000000000" pitchFamily="2" charset="-78"/>
              </a:rPr>
              <a:t>وظایف میزبان</a:t>
            </a:r>
          </a:p>
        </p:txBody>
      </p:sp>
      <p:sp>
        <p:nvSpPr>
          <p:cNvPr id="3" name="Content Placeholder 2"/>
          <p:cNvSpPr>
            <a:spLocks noGrp="1"/>
          </p:cNvSpPr>
          <p:nvPr>
            <p:ph idx="1"/>
          </p:nvPr>
        </p:nvSpPr>
        <p:spPr>
          <a:xfrm>
            <a:off x="2589212" y="2133600"/>
            <a:ext cx="8915400" cy="4147930"/>
          </a:xfrm>
        </p:spPr>
        <p:txBody>
          <a:bodyPr>
            <a:normAutofit/>
          </a:bodyPr>
          <a:lstStyle/>
          <a:p>
            <a:pPr algn="just"/>
            <a:r>
              <a:rPr lang="fa-IR" sz="2400" dirty="0">
                <a:cs typeface="B Nazanin" panose="00000400000000000000" pitchFamily="2" charset="-78"/>
              </a:rPr>
              <a:t>برنامه های کاربردی به جزئیات نحوه انتقال</a:t>
            </a:r>
            <a:r>
              <a:rPr lang="en-US" sz="2400" dirty="0">
                <a:cs typeface="B Nazanin" panose="00000400000000000000" pitchFamily="2" charset="-78"/>
              </a:rPr>
              <a:t>USB </a:t>
            </a:r>
            <a:r>
              <a:rPr lang="fa-IR" sz="2400" dirty="0">
                <a:cs typeface="B Nazanin" panose="00000400000000000000" pitchFamily="2" charset="-78"/>
              </a:rPr>
              <a:t> کاری ندارند و تنها کاری که باید انجام دهند استفاده از تابع های استاندارد سیستم عامل برای فرستادن و گرفتن داده هاست که در هر زبان برنامه نویسی قابل فراخوانی هستند.</a:t>
            </a:r>
          </a:p>
          <a:p>
            <a:pPr algn="just"/>
            <a:r>
              <a:rPr lang="fa-IR" sz="2400" dirty="0">
                <a:cs typeface="B Nazanin" panose="00000400000000000000" pitchFamily="2" charset="-78"/>
              </a:rPr>
              <a:t>وظایف میزبان را می توان در زیر خلاصه کرد:</a:t>
            </a:r>
          </a:p>
          <a:p>
            <a:pPr lvl="1" algn="just"/>
            <a:r>
              <a:rPr lang="fa-IR" sz="2200" dirty="0">
                <a:cs typeface="B Nazanin" panose="00000400000000000000" pitchFamily="2" charset="-78"/>
              </a:rPr>
              <a:t>تشخیص دستگاه</a:t>
            </a:r>
          </a:p>
          <a:p>
            <a:pPr lvl="1" algn="just"/>
            <a:r>
              <a:rPr lang="fa-IR" sz="2200" dirty="0">
                <a:cs typeface="B Nazanin" panose="00000400000000000000" pitchFamily="2" charset="-78"/>
              </a:rPr>
              <a:t>رهبری انتقال داده</a:t>
            </a:r>
          </a:p>
          <a:p>
            <a:pPr lvl="1" algn="just"/>
            <a:r>
              <a:rPr lang="fa-IR" sz="2200" dirty="0">
                <a:cs typeface="B Nazanin" panose="00000400000000000000" pitchFamily="2" charset="-78"/>
              </a:rPr>
              <a:t>بررسی خطاها</a:t>
            </a:r>
          </a:p>
          <a:p>
            <a:pPr lvl="1" algn="just"/>
            <a:r>
              <a:rPr lang="fa-IR" sz="2200" dirty="0">
                <a:cs typeface="B Nazanin" panose="00000400000000000000" pitchFamily="2" charset="-78"/>
              </a:rPr>
              <a:t>تامین انرژی</a:t>
            </a:r>
          </a:p>
          <a:p>
            <a:pPr lvl="1" algn="just"/>
            <a:r>
              <a:rPr lang="fa-IR" sz="2200" dirty="0">
                <a:cs typeface="B Nazanin" panose="00000400000000000000" pitchFamily="2" charset="-78"/>
              </a:rPr>
              <a:t>تبادل اطلاعات با وسیله جانبی</a:t>
            </a:r>
          </a:p>
        </p:txBody>
      </p:sp>
    </p:spTree>
    <p:extLst>
      <p:ext uri="{BB962C8B-B14F-4D97-AF65-F5344CB8AC3E}">
        <p14:creationId xmlns:p14="http://schemas.microsoft.com/office/powerpoint/2010/main" val="155991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fa-IR" sz="4400" dirty="0">
                <a:cs typeface="B Titr" panose="00000700000000000000" pitchFamily="2" charset="-78"/>
              </a:rPr>
              <a:t>وظایف میزبان</a:t>
            </a:r>
          </a:p>
        </p:txBody>
      </p:sp>
      <p:sp>
        <p:nvSpPr>
          <p:cNvPr id="3" name="Content Placeholder 2"/>
          <p:cNvSpPr>
            <a:spLocks noGrp="1"/>
          </p:cNvSpPr>
          <p:nvPr>
            <p:ph idx="1"/>
          </p:nvPr>
        </p:nvSpPr>
        <p:spPr>
          <a:xfrm>
            <a:off x="2589212" y="2133600"/>
            <a:ext cx="8915400" cy="4147930"/>
          </a:xfrm>
        </p:spPr>
        <p:txBody>
          <a:bodyPr>
            <a:normAutofit/>
          </a:bodyPr>
          <a:lstStyle/>
          <a:p>
            <a:pPr algn="just"/>
            <a:r>
              <a:rPr lang="fa-IR" sz="2400" dirty="0">
                <a:cs typeface="B Nazanin" panose="00000400000000000000" pitchFamily="2" charset="-78"/>
              </a:rPr>
              <a:t>تشخیص دستگاه:</a:t>
            </a:r>
          </a:p>
          <a:p>
            <a:pPr lvl="1" algn="just"/>
            <a:r>
              <a:rPr lang="fa-IR" sz="2200" dirty="0">
                <a:cs typeface="B Nazanin" panose="00000400000000000000" pitchFamily="2" charset="-78"/>
              </a:rPr>
              <a:t>در هنگام روشن کردن کامپیوتر هاب ها میزبان را از دستگاههای </a:t>
            </a:r>
            <a:r>
              <a:rPr lang="en-US" sz="2200" dirty="0">
                <a:cs typeface="B Nazanin" panose="00000400000000000000" pitchFamily="2" charset="-78"/>
              </a:rPr>
              <a:t>USB</a:t>
            </a:r>
            <a:r>
              <a:rPr lang="fa-IR" sz="2200" dirty="0">
                <a:cs typeface="B Nazanin" panose="00000400000000000000" pitchFamily="2" charset="-78"/>
              </a:rPr>
              <a:t> متصل شده آگاه می کنند. در پروسه ای با نام سرشماری میزبان به هر دستگاه آدرسی را اختصاص می دهد و اطلاعات بیشتری را از هر دستگاه درخواست می کند. بعد از این مرحله هر گاه که دستگاهی جدا شود یا اینکه متصل گردد، میزبان تغییر را حس کرده و دستگاه جدید را سرشماری می کند و دستگاههای جدا شده را از فهرست خود خارج می کند.</a:t>
            </a:r>
          </a:p>
        </p:txBody>
      </p:sp>
    </p:spTree>
    <p:extLst>
      <p:ext uri="{BB962C8B-B14F-4D97-AF65-F5344CB8AC3E}">
        <p14:creationId xmlns:p14="http://schemas.microsoft.com/office/powerpoint/2010/main" val="3080323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fa-IR" sz="4400" dirty="0">
                <a:cs typeface="B Titr" panose="00000700000000000000" pitchFamily="2" charset="-78"/>
              </a:rPr>
              <a:t>وظایف وسایل جانبی</a:t>
            </a:r>
          </a:p>
        </p:txBody>
      </p:sp>
      <p:sp>
        <p:nvSpPr>
          <p:cNvPr id="3" name="Content Placeholder 2"/>
          <p:cNvSpPr>
            <a:spLocks noGrp="1"/>
          </p:cNvSpPr>
          <p:nvPr>
            <p:ph idx="1"/>
          </p:nvPr>
        </p:nvSpPr>
        <p:spPr>
          <a:xfrm>
            <a:off x="2589212" y="2133599"/>
            <a:ext cx="8915400" cy="3856383"/>
          </a:xfrm>
        </p:spPr>
        <p:txBody>
          <a:bodyPr>
            <a:noAutofit/>
          </a:bodyPr>
          <a:lstStyle/>
          <a:p>
            <a:pPr algn="just"/>
            <a:r>
              <a:rPr lang="fa-IR" sz="2400" dirty="0">
                <a:cs typeface="B Nazanin" panose="00000400000000000000" pitchFamily="2" charset="-78"/>
              </a:rPr>
              <a:t>دستگاه نمی تواند به تنهایی ارتباط </a:t>
            </a:r>
            <a:r>
              <a:rPr lang="en-US" sz="2400" dirty="0">
                <a:cs typeface="B Nazanin" panose="00000400000000000000" pitchFamily="2" charset="-78"/>
              </a:rPr>
              <a:t>USB</a:t>
            </a:r>
            <a:r>
              <a:rPr lang="fa-IR" sz="2400" dirty="0">
                <a:cs typeface="B Nazanin" panose="00000400000000000000" pitchFamily="2" charset="-78"/>
              </a:rPr>
              <a:t> را آغاز کند و باید منتظر شروع ارتباط از سمت میزبان باشد و به آن پاسخ دهد. </a:t>
            </a:r>
          </a:p>
          <a:p>
            <a:pPr algn="just"/>
            <a:endParaRPr lang="fa-IR" sz="2400" dirty="0">
              <a:cs typeface="B Nazanin" panose="00000400000000000000" pitchFamily="2" charset="-78"/>
            </a:endParaRPr>
          </a:p>
          <a:p>
            <a:pPr algn="just"/>
            <a:r>
              <a:rPr lang="fa-IR" sz="2400" dirty="0">
                <a:cs typeface="B Nazanin" panose="00000400000000000000" pitchFamily="2" charset="-78"/>
              </a:rPr>
              <a:t>تشخیص ارتباط به سمت تراشه</a:t>
            </a:r>
          </a:p>
          <a:p>
            <a:pPr algn="just"/>
            <a:r>
              <a:rPr lang="fa-IR" sz="2400" dirty="0">
                <a:cs typeface="B Nazanin" panose="00000400000000000000" pitchFamily="2" charset="-78"/>
              </a:rPr>
              <a:t>پاسخ دادن به درخواست های استاندارد</a:t>
            </a:r>
          </a:p>
          <a:p>
            <a:pPr algn="just"/>
            <a:r>
              <a:rPr lang="fa-IR" sz="2400" dirty="0">
                <a:cs typeface="B Nazanin" panose="00000400000000000000" pitchFamily="2" charset="-78"/>
              </a:rPr>
              <a:t>بررسی خطا</a:t>
            </a:r>
          </a:p>
          <a:p>
            <a:pPr algn="just"/>
            <a:r>
              <a:rPr lang="fa-IR" sz="2400" dirty="0">
                <a:cs typeface="B Nazanin" panose="00000400000000000000" pitchFamily="2" charset="-78"/>
              </a:rPr>
              <a:t>مدیریت انرژی</a:t>
            </a:r>
          </a:p>
          <a:p>
            <a:pPr algn="just"/>
            <a:r>
              <a:rPr lang="fa-IR" sz="2400" dirty="0">
                <a:cs typeface="B Nazanin" panose="00000400000000000000" pitchFamily="2" charset="-78"/>
              </a:rPr>
              <a:t>تبادل اطلاعات با میزبان</a:t>
            </a:r>
          </a:p>
        </p:txBody>
      </p:sp>
    </p:spTree>
    <p:extLst>
      <p:ext uri="{BB962C8B-B14F-4D97-AF65-F5344CB8AC3E}">
        <p14:creationId xmlns:p14="http://schemas.microsoft.com/office/powerpoint/2010/main" val="2458854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fa-IR" sz="4400" dirty="0">
                <a:cs typeface="B Titr" panose="00000700000000000000" pitchFamily="2" charset="-78"/>
              </a:rPr>
              <a:t>وظایف وسایل جانبی</a:t>
            </a:r>
          </a:p>
        </p:txBody>
      </p:sp>
      <p:sp>
        <p:nvSpPr>
          <p:cNvPr id="3" name="Content Placeholder 2"/>
          <p:cNvSpPr>
            <a:spLocks noGrp="1"/>
          </p:cNvSpPr>
          <p:nvPr>
            <p:ph idx="1"/>
          </p:nvPr>
        </p:nvSpPr>
        <p:spPr/>
        <p:txBody>
          <a:bodyPr>
            <a:normAutofit/>
          </a:bodyPr>
          <a:lstStyle/>
          <a:p>
            <a:pPr algn="just"/>
            <a:r>
              <a:rPr lang="fa-IR" sz="2400" dirty="0">
                <a:cs typeface="B Nazanin" panose="00000400000000000000" pitchFamily="2" charset="-78"/>
              </a:rPr>
              <a:t>میزبان به هر دستگاه آدرس منحصر به فردی را می دهد که در هنگام ارتباط روی باس اگر آدرس مورد نظر باس با آدرسی که دستگاه ندارد همسان نباشد دستگاه به ارتباط اعتنایی نمی کند. اما اگر آدرس ها یکی بود ابزار داده را در بافر گیرنده ذخیره می کند و با تولید وقفه ای می فهماند که داده رسیده است. در بیشتر تراشه ها این کار به صورت سخت افزاری و خودکار انجام می شود و به این ترتیب تا هنگامی که تراشه داده ای را که حاوی آدرس مورد نظرش باشد دریافت نکرده است کد برنامه ی دستگاه عملیات خاصی را انجام نمی دهد. </a:t>
            </a:r>
          </a:p>
        </p:txBody>
      </p:sp>
    </p:spTree>
    <p:extLst>
      <p:ext uri="{BB962C8B-B14F-4D97-AF65-F5344CB8AC3E}">
        <p14:creationId xmlns:p14="http://schemas.microsoft.com/office/powerpoint/2010/main" val="2003592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fa-IR" sz="4400" dirty="0">
                <a:cs typeface="B Titr" panose="00000700000000000000" pitchFamily="2" charset="-78"/>
              </a:rPr>
              <a:t>وظایف وسایل جانبی</a:t>
            </a:r>
          </a:p>
        </p:txBody>
      </p:sp>
      <p:sp>
        <p:nvSpPr>
          <p:cNvPr id="3" name="Content Placeholder 2"/>
          <p:cNvSpPr>
            <a:spLocks noGrp="1"/>
          </p:cNvSpPr>
          <p:nvPr>
            <p:ph idx="1"/>
          </p:nvPr>
        </p:nvSpPr>
        <p:spPr/>
        <p:txBody>
          <a:bodyPr>
            <a:normAutofit/>
          </a:bodyPr>
          <a:lstStyle/>
          <a:p>
            <a:pPr algn="just"/>
            <a:r>
              <a:rPr lang="fa-IR" sz="2400" dirty="0">
                <a:cs typeface="B Nazanin" panose="00000400000000000000" pitchFamily="2" charset="-78"/>
              </a:rPr>
              <a:t>در بیش تر انتقال هایی که میزبان داده را به دستگاه می فرستد دستگاه باید به هر انتقال با شاخص هایی که نشان دهنده پذیرش یا عدم پذیرش داده است پاسخ دهد و برای انتقال هایی که دستگاه داده را به میزبان می فرستد دستگاه باید با فرستادن علائمی که نشان دهنده وجود نداشتن داده یا مشغول بودن دستگاه است پاسخ دهد. </a:t>
            </a:r>
          </a:p>
        </p:txBody>
      </p:sp>
    </p:spTree>
    <p:extLst>
      <p:ext uri="{BB962C8B-B14F-4D97-AF65-F5344CB8AC3E}">
        <p14:creationId xmlns:p14="http://schemas.microsoft.com/office/powerpoint/2010/main" val="3306292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fa-IR" sz="4400" dirty="0">
                <a:cs typeface="B Titr" panose="00000700000000000000" pitchFamily="2" charset="-78"/>
              </a:rPr>
              <a:t>ارتباط </a:t>
            </a:r>
            <a:r>
              <a:rPr lang="en-US" sz="4400" b="1" dirty="0">
                <a:cs typeface="B Titr" panose="00000700000000000000" pitchFamily="2" charset="-78"/>
              </a:rPr>
              <a:t>USB</a:t>
            </a:r>
            <a:endParaRPr lang="fa-IR" sz="4400" b="1" dirty="0">
              <a:cs typeface="B Titr" panose="00000700000000000000" pitchFamily="2" charset="-78"/>
            </a:endParaRPr>
          </a:p>
        </p:txBody>
      </p:sp>
      <p:sp>
        <p:nvSpPr>
          <p:cNvPr id="3" name="Content Placeholder 2"/>
          <p:cNvSpPr>
            <a:spLocks noGrp="1"/>
          </p:cNvSpPr>
          <p:nvPr>
            <p:ph idx="1"/>
          </p:nvPr>
        </p:nvSpPr>
        <p:spPr/>
        <p:txBody>
          <a:bodyPr>
            <a:normAutofit/>
          </a:bodyPr>
          <a:lstStyle/>
          <a:p>
            <a:pPr algn="just"/>
            <a:r>
              <a:rPr lang="fa-IR" sz="2400" dirty="0">
                <a:cs typeface="B Nazanin" panose="00000400000000000000" pitchFamily="2" charset="-78"/>
              </a:rPr>
              <a:t>به دو گروه تقسیم بندی می شود:</a:t>
            </a:r>
          </a:p>
          <a:p>
            <a:pPr lvl="1" algn="just"/>
            <a:r>
              <a:rPr lang="fa-IR" sz="2200" dirty="0">
                <a:cs typeface="B Nazanin" panose="00000400000000000000" pitchFamily="2" charset="-78"/>
              </a:rPr>
              <a:t>ارتباطات هنگام پیکربندی و تنظیم دستگاه</a:t>
            </a:r>
          </a:p>
          <a:p>
            <a:pPr lvl="1" algn="just"/>
            <a:r>
              <a:rPr lang="fa-IR" sz="2200" dirty="0">
                <a:cs typeface="B Nazanin" panose="00000400000000000000" pitchFamily="2" charset="-78"/>
              </a:rPr>
              <a:t>ارتباطات با برنامه ی کاربردی به منظور انجام وظیفه دستگاه </a:t>
            </a:r>
          </a:p>
        </p:txBody>
      </p:sp>
    </p:spTree>
    <p:extLst>
      <p:ext uri="{BB962C8B-B14F-4D97-AF65-F5344CB8AC3E}">
        <p14:creationId xmlns:p14="http://schemas.microsoft.com/office/powerpoint/2010/main" val="3383905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fa-IR" sz="4400" dirty="0">
                <a:cs typeface="B Titr" panose="00000700000000000000" pitchFamily="2" charset="-78"/>
              </a:rPr>
              <a:t>اجزای یک انتقال</a:t>
            </a:r>
            <a:endParaRPr lang="fa-IR" sz="4400" b="1" dirty="0">
              <a:cs typeface="B Titr" panose="00000700000000000000" pitchFamily="2" charset="-78"/>
            </a:endParaRPr>
          </a:p>
        </p:txBody>
      </p:sp>
      <p:sp>
        <p:nvSpPr>
          <p:cNvPr id="3" name="Content Placeholder 2"/>
          <p:cNvSpPr>
            <a:spLocks noGrp="1"/>
          </p:cNvSpPr>
          <p:nvPr>
            <p:ph idx="1"/>
          </p:nvPr>
        </p:nvSpPr>
        <p:spPr/>
        <p:txBody>
          <a:bodyPr>
            <a:normAutofit/>
          </a:bodyPr>
          <a:lstStyle/>
          <a:p>
            <a:pPr algn="just"/>
            <a:r>
              <a:rPr lang="fa-IR" sz="2400" dirty="0">
                <a:cs typeface="B Nazanin" panose="00000400000000000000" pitchFamily="2" charset="-78"/>
              </a:rPr>
              <a:t>هر انتقال از چند ترنزکشن تشکیل یافته است و هر ترنزکشن شامل پاکت هایی می باشد. هر پاکت حاوی اطلاعات است.</a:t>
            </a:r>
          </a:p>
          <a:p>
            <a:pPr algn="just"/>
            <a:r>
              <a:rPr lang="fa-IR" sz="2400" dirty="0">
                <a:cs typeface="B Nazanin" panose="00000400000000000000" pitchFamily="2" charset="-78"/>
              </a:rPr>
              <a:t>همه ترنزکشن ها مقصد یا مبداء آن ها اندپوینت دستگاه می باشد. اندپوینت بافری است که توانایی ذخیره چند بایت را دارد.</a:t>
            </a:r>
          </a:p>
          <a:p>
            <a:pPr algn="just"/>
            <a:r>
              <a:rPr lang="fa-IR" sz="2400" dirty="0">
                <a:cs typeface="B Nazanin" panose="00000400000000000000" pitchFamily="2" charset="-78"/>
              </a:rPr>
              <a:t>در حقیقت اندپوینت یک بلاک از حافظه داده یا رجیستری است که روی تراشه کنترلی قرار دارد.</a:t>
            </a:r>
          </a:p>
          <a:p>
            <a:pPr algn="just"/>
            <a:r>
              <a:rPr lang="fa-IR" sz="2400" dirty="0">
                <a:cs typeface="B Nazanin" panose="00000400000000000000" pitchFamily="2" charset="-78"/>
              </a:rPr>
              <a:t>داده هایی که در اندپوینت نوشته می شود یا اطلاعات دریافتی است و یا اطلاعاتی است که می خواهیم انتقال دهیم.</a:t>
            </a:r>
          </a:p>
        </p:txBody>
      </p:sp>
    </p:spTree>
    <p:extLst>
      <p:ext uri="{BB962C8B-B14F-4D97-AF65-F5344CB8AC3E}">
        <p14:creationId xmlns:p14="http://schemas.microsoft.com/office/powerpoint/2010/main" val="3110760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fa-IR" sz="4400" dirty="0">
                <a:cs typeface="B Titr" panose="00000700000000000000" pitchFamily="2" charset="-78"/>
              </a:rPr>
              <a:t>اجزای یک انتقال</a:t>
            </a:r>
            <a:endParaRPr lang="fa-IR" sz="4400" b="1" dirty="0">
              <a:cs typeface="B Titr" panose="00000700000000000000" pitchFamily="2" charset="-78"/>
            </a:endParaRPr>
          </a:p>
        </p:txBody>
      </p:sp>
      <p:sp>
        <p:nvSpPr>
          <p:cNvPr id="3" name="Content Placeholder 2"/>
          <p:cNvSpPr>
            <a:spLocks noGrp="1"/>
          </p:cNvSpPr>
          <p:nvPr>
            <p:ph idx="1"/>
          </p:nvPr>
        </p:nvSpPr>
        <p:spPr/>
        <p:txBody>
          <a:bodyPr>
            <a:normAutofit/>
          </a:bodyPr>
          <a:lstStyle/>
          <a:p>
            <a:pPr algn="just"/>
            <a:r>
              <a:rPr lang="fa-IR" sz="2400" dirty="0">
                <a:cs typeface="B Nazanin" panose="00000400000000000000" pitchFamily="2" charset="-78"/>
              </a:rPr>
              <a:t>میزبان نیز بافرهایی برای اطلاعات رسیده و اطلاعات آماده انتقال دارد اما به آن ها اندپوینت نمی گویند.</a:t>
            </a:r>
          </a:p>
          <a:p>
            <a:pPr algn="just"/>
            <a:r>
              <a:rPr lang="fa-IR" sz="2400" dirty="0">
                <a:cs typeface="B Nazanin" panose="00000400000000000000" pitchFamily="2" charset="-78"/>
              </a:rPr>
              <a:t>در مرجع خصوصیات اندپوینت به صورت زیر تعریف می شود:</a:t>
            </a:r>
          </a:p>
          <a:p>
            <a:pPr lvl="1" algn="just"/>
            <a:r>
              <a:rPr lang="fa-IR" sz="2200" dirty="0">
                <a:cs typeface="B Nazanin" panose="00000400000000000000" pitchFamily="2" charset="-78"/>
              </a:rPr>
              <a:t>یک قسمت از دستگاه </a:t>
            </a:r>
            <a:r>
              <a:rPr lang="en-US" sz="2200" dirty="0">
                <a:cs typeface="B Nazanin" panose="00000400000000000000" pitchFamily="2" charset="-78"/>
              </a:rPr>
              <a:t>USB</a:t>
            </a:r>
            <a:r>
              <a:rPr lang="fa-IR" sz="2200" dirty="0">
                <a:cs typeface="B Nazanin" panose="00000400000000000000" pitchFamily="2" charset="-78"/>
              </a:rPr>
              <a:t> قابل آدرس دهی که به عنوان مقصد یا منبع اطلاعات بین میزبان و دستگاه می باشد. </a:t>
            </a:r>
          </a:p>
          <a:p>
            <a:pPr algn="just"/>
            <a:r>
              <a:rPr lang="fa-IR" sz="2400" dirty="0">
                <a:cs typeface="B Nazanin" panose="00000400000000000000" pitchFamily="2" charset="-78"/>
              </a:rPr>
              <a:t>هر اندپوینت احتیاج به یک آدرس منحصربه فرد دارد که شماره اندپوینت و جهت آن را مشخص می کند. شماره می تواند بین 0 تا 15 باشد و جهت نیز از دید میزبان مشمخص می شود. جهت ورودی به سمت میزبان است و جهت خروجی به سمت دستگاه</a:t>
            </a:r>
          </a:p>
        </p:txBody>
      </p:sp>
    </p:spTree>
    <p:extLst>
      <p:ext uri="{BB962C8B-B14F-4D97-AF65-F5344CB8AC3E}">
        <p14:creationId xmlns:p14="http://schemas.microsoft.com/office/powerpoint/2010/main" val="2325985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fa-IR" sz="4400" dirty="0">
                <a:cs typeface="B Titr" panose="00000700000000000000" pitchFamily="2" charset="-78"/>
              </a:rPr>
              <a:t>اجزای یک انتقال</a:t>
            </a:r>
            <a:endParaRPr lang="fa-IR" sz="4400" b="1" dirty="0">
              <a:cs typeface="B Titr" panose="00000700000000000000" pitchFamily="2" charset="-78"/>
            </a:endParaRPr>
          </a:p>
        </p:txBody>
      </p:sp>
      <p:sp>
        <p:nvSpPr>
          <p:cNvPr id="3" name="Content Placeholder 2"/>
          <p:cNvSpPr>
            <a:spLocks noGrp="1"/>
          </p:cNvSpPr>
          <p:nvPr>
            <p:ph idx="1"/>
          </p:nvPr>
        </p:nvSpPr>
        <p:spPr/>
        <p:txBody>
          <a:bodyPr>
            <a:normAutofit/>
          </a:bodyPr>
          <a:lstStyle/>
          <a:p>
            <a:pPr algn="just"/>
            <a:r>
              <a:rPr lang="fa-IR" sz="2400" dirty="0">
                <a:cs typeface="B Nazanin" panose="00000400000000000000" pitchFamily="2" charset="-78"/>
              </a:rPr>
              <a:t>اندپوینت کنترلی باید توانایی ارسال و دریافت داده در دو جهت را داشته باشد. به این ترتیب اندپوینت کنترلی از یک جفت اندپوینت ورودی و خروجی تشکیل شده است که شماره آن ها مثل هم است. </a:t>
            </a:r>
          </a:p>
          <a:p>
            <a:pPr algn="just"/>
            <a:r>
              <a:rPr lang="fa-IR" sz="2400" dirty="0">
                <a:cs typeface="B Nazanin" panose="00000400000000000000" pitchFamily="2" charset="-78"/>
              </a:rPr>
              <a:t>همه دستگاه ها باید دارای اندپوینت 0 باشند که کنترلی است.</a:t>
            </a:r>
          </a:p>
          <a:p>
            <a:pPr algn="just"/>
            <a:r>
              <a:rPr lang="fa-IR" sz="2400" dirty="0">
                <a:cs typeface="B Nazanin" panose="00000400000000000000" pitchFamily="2" charset="-78"/>
              </a:rPr>
              <a:t>علاوه بر اندپوینت 0 در دستگاه های با سرعت بالا می توان تا 30 اندپوینت دیگر نیز داشته باشیم.</a:t>
            </a:r>
          </a:p>
        </p:txBody>
      </p:sp>
    </p:spTree>
    <p:extLst>
      <p:ext uri="{BB962C8B-B14F-4D97-AF65-F5344CB8AC3E}">
        <p14:creationId xmlns:p14="http://schemas.microsoft.com/office/powerpoint/2010/main" val="638521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fa-IR" sz="4400" dirty="0">
                <a:cs typeface="B Titr" panose="00000700000000000000" pitchFamily="2" charset="-78"/>
              </a:rPr>
              <a:t>اجزای یک انتقال</a:t>
            </a:r>
            <a:endParaRPr lang="fa-IR" sz="4400" b="1" dirty="0">
              <a:cs typeface="B Titr" panose="00000700000000000000" pitchFamily="2" charset="-78"/>
            </a:endParaRPr>
          </a:p>
        </p:txBody>
      </p:sp>
      <p:sp>
        <p:nvSpPr>
          <p:cNvPr id="3" name="Content Placeholder 2"/>
          <p:cNvSpPr>
            <a:spLocks noGrp="1"/>
          </p:cNvSpPr>
          <p:nvPr>
            <p:ph idx="1"/>
          </p:nvPr>
        </p:nvSpPr>
        <p:spPr/>
        <p:txBody>
          <a:bodyPr>
            <a:normAutofit/>
          </a:bodyPr>
          <a:lstStyle/>
          <a:p>
            <a:pPr algn="just"/>
            <a:r>
              <a:rPr lang="fa-IR" sz="2400" dirty="0">
                <a:cs typeface="B Nazanin" panose="00000400000000000000" pitchFamily="2" charset="-78"/>
              </a:rPr>
              <a:t>هر ترنزکشن دارای آدرس دستگاه و آدرس اندپوینت است. هنگامی که یک دستگاه یک ترنزکشن از نوع خروجی یا </a:t>
            </a:r>
            <a:r>
              <a:rPr lang="en-US" sz="2400" dirty="0">
                <a:cs typeface="B Nazanin" panose="00000400000000000000" pitchFamily="2" charset="-78"/>
              </a:rPr>
              <a:t>Setup</a:t>
            </a:r>
            <a:r>
              <a:rPr lang="fa-IR" sz="2400" dirty="0">
                <a:cs typeface="B Nazanin" panose="00000400000000000000" pitchFamily="2" charset="-78"/>
              </a:rPr>
              <a:t> دریافت کرد سخت افزار داده های رسیده را در مکانی که مربوط به اندپوینت است ذخیره می کند و عموما یک وقفه را فعال می سازد. سپس یک برنامه سرویس وقفه روی داده های رسیده پردازشی را انجام می دهد و اعمال دیگری که ترنزکشن نیاز دارد انجام می شود. </a:t>
            </a:r>
          </a:p>
          <a:p>
            <a:pPr algn="just"/>
            <a:r>
              <a:rPr lang="fa-IR" sz="2400" dirty="0">
                <a:cs typeface="B Nazanin" panose="00000400000000000000" pitchFamily="2" charset="-78"/>
              </a:rPr>
              <a:t>هنگامی که دستگاه یک ترنزکشن از نوع ورودی دریافت می کند اگر دستگاه آماده فرستادن داده باشد، سخت افزار آن را از مکان ویژه مربوط به اندپوینت به سمت باس انتقال می دهد و باز هم وقفه ای را فعال می سازد و به این ترتیب زیربرنامه سرویس وقفه عملیات خود را برای آماده کردن داده های بعدی آغاز می کند. </a:t>
            </a:r>
          </a:p>
        </p:txBody>
      </p:sp>
    </p:spTree>
    <p:extLst>
      <p:ext uri="{BB962C8B-B14F-4D97-AF65-F5344CB8AC3E}">
        <p14:creationId xmlns:p14="http://schemas.microsoft.com/office/powerpoint/2010/main" val="871192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fa-IR" sz="4400" dirty="0">
                <a:cs typeface="B Titr" panose="00000700000000000000" pitchFamily="2" charset="-78"/>
              </a:rPr>
              <a:t>مقدمه</a:t>
            </a:r>
          </a:p>
        </p:txBody>
      </p:sp>
      <p:sp>
        <p:nvSpPr>
          <p:cNvPr id="3" name="Content Placeholder 2"/>
          <p:cNvSpPr>
            <a:spLocks noGrp="1"/>
          </p:cNvSpPr>
          <p:nvPr>
            <p:ph idx="1"/>
          </p:nvPr>
        </p:nvSpPr>
        <p:spPr/>
        <p:txBody>
          <a:bodyPr>
            <a:normAutofit lnSpcReduction="10000"/>
          </a:bodyPr>
          <a:lstStyle/>
          <a:p>
            <a:r>
              <a:rPr lang="fa-IR" sz="2400" dirty="0">
                <a:cs typeface="B Nazanin" panose="00000400000000000000" pitchFamily="2" charset="-78"/>
              </a:rPr>
              <a:t>چرا باید از پورت </a:t>
            </a:r>
            <a:r>
              <a:rPr lang="en-US" sz="2400" dirty="0">
                <a:cs typeface="B Nazanin" panose="00000400000000000000" pitchFamily="2" charset="-78"/>
              </a:rPr>
              <a:t>USB</a:t>
            </a:r>
            <a:r>
              <a:rPr lang="fa-IR" sz="2400" dirty="0">
                <a:cs typeface="B Nazanin" panose="00000400000000000000" pitchFamily="2" charset="-78"/>
              </a:rPr>
              <a:t> استفاده نماییم؟</a:t>
            </a:r>
          </a:p>
          <a:p>
            <a:pPr marL="457200" indent="-457200">
              <a:buFont typeface="+mj-lt"/>
              <a:buAutoNum type="arabicPeriod"/>
            </a:pPr>
            <a:r>
              <a:rPr lang="fa-IR" sz="2400" dirty="0">
                <a:cs typeface="B Nazanin" panose="00000400000000000000" pitchFamily="2" charset="-78"/>
              </a:rPr>
              <a:t>کاربرد راحت</a:t>
            </a:r>
          </a:p>
          <a:p>
            <a:pPr marL="457200" indent="-457200">
              <a:buFont typeface="+mj-lt"/>
              <a:buAutoNum type="arabicPeriod"/>
            </a:pPr>
            <a:r>
              <a:rPr lang="fa-IR" sz="2400" dirty="0">
                <a:cs typeface="B Nazanin" panose="00000400000000000000" pitchFamily="2" charset="-78"/>
              </a:rPr>
              <a:t>یک رابط برای همه دستگاه ها</a:t>
            </a:r>
          </a:p>
          <a:p>
            <a:pPr marL="457200" indent="-457200">
              <a:buFont typeface="+mj-lt"/>
              <a:buAutoNum type="arabicPeriod"/>
            </a:pPr>
            <a:r>
              <a:rPr lang="fa-IR" sz="2400" dirty="0">
                <a:cs typeface="B Nazanin" panose="00000400000000000000" pitchFamily="2" charset="-78"/>
              </a:rPr>
              <a:t>پیکربندی خودکار</a:t>
            </a:r>
          </a:p>
          <a:p>
            <a:pPr marL="457200" indent="-457200">
              <a:buFont typeface="+mj-lt"/>
              <a:buAutoNum type="arabicPeriod"/>
            </a:pPr>
            <a:r>
              <a:rPr lang="fa-IR" sz="2400" dirty="0">
                <a:cs typeface="B Nazanin" panose="00000400000000000000" pitchFamily="2" charset="-78"/>
              </a:rPr>
              <a:t>به دور از تنظیمات کاربر</a:t>
            </a:r>
          </a:p>
          <a:p>
            <a:pPr marL="457200" indent="-457200">
              <a:buFont typeface="+mj-lt"/>
              <a:buAutoNum type="arabicPeriod"/>
            </a:pPr>
            <a:r>
              <a:rPr lang="fa-IR" sz="2400" dirty="0">
                <a:cs typeface="B Nazanin" panose="00000400000000000000" pitchFamily="2" charset="-78"/>
              </a:rPr>
              <a:t>آزاد کردن منابع سخت افزاری برای وسایل جانبی دیگر</a:t>
            </a:r>
          </a:p>
          <a:p>
            <a:pPr marL="457200" indent="-457200">
              <a:buFont typeface="+mj-lt"/>
              <a:buAutoNum type="arabicPeriod"/>
            </a:pPr>
            <a:r>
              <a:rPr lang="fa-IR" sz="2400" dirty="0">
                <a:cs typeface="B Nazanin" panose="00000400000000000000" pitchFamily="2" charset="-78"/>
              </a:rPr>
              <a:t>اتصال راحت</a:t>
            </a:r>
          </a:p>
          <a:p>
            <a:pPr marL="457200" indent="-457200">
              <a:buFont typeface="+mj-lt"/>
              <a:buAutoNum type="arabicPeriod"/>
            </a:pPr>
            <a:r>
              <a:rPr lang="fa-IR" sz="2400" dirty="0">
                <a:cs typeface="B Nazanin" panose="00000400000000000000" pitchFamily="2" charset="-78"/>
              </a:rPr>
              <a:t>سادگی کابل</a:t>
            </a:r>
          </a:p>
        </p:txBody>
      </p:sp>
    </p:spTree>
    <p:extLst>
      <p:ext uri="{BB962C8B-B14F-4D97-AF65-F5344CB8AC3E}">
        <p14:creationId xmlns:p14="http://schemas.microsoft.com/office/powerpoint/2010/main" val="1464266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fa-IR" sz="4400" dirty="0">
                <a:cs typeface="B Titr" panose="00000700000000000000" pitchFamily="2" charset="-78"/>
              </a:rPr>
              <a:t>اجزای یک انتقال</a:t>
            </a:r>
            <a:endParaRPr lang="fa-IR" sz="4400" b="1" dirty="0">
              <a:cs typeface="B Titr" panose="00000700000000000000" pitchFamily="2" charset="-78"/>
            </a:endParaRPr>
          </a:p>
        </p:txBody>
      </p:sp>
      <p:sp>
        <p:nvSpPr>
          <p:cNvPr id="3" name="Content Placeholder 2"/>
          <p:cNvSpPr>
            <a:spLocks noGrp="1"/>
          </p:cNvSpPr>
          <p:nvPr>
            <p:ph idx="1"/>
          </p:nvPr>
        </p:nvSpPr>
        <p:spPr/>
        <p:txBody>
          <a:bodyPr>
            <a:normAutofit/>
          </a:bodyPr>
          <a:lstStyle/>
          <a:p>
            <a:pPr algn="just"/>
            <a:r>
              <a:rPr lang="fa-IR" sz="2400" dirty="0">
                <a:cs typeface="B Nazanin" panose="00000400000000000000" pitchFamily="2" charset="-78"/>
              </a:rPr>
              <a:t>انواع انتقال شامل موارد زیر است:</a:t>
            </a:r>
          </a:p>
          <a:p>
            <a:pPr lvl="1" algn="just"/>
            <a:r>
              <a:rPr lang="fa-IR" sz="2200" dirty="0">
                <a:cs typeface="B Nazanin" panose="00000400000000000000" pitchFamily="2" charset="-78"/>
              </a:rPr>
              <a:t>انتقال کنترلی</a:t>
            </a:r>
          </a:p>
          <a:p>
            <a:pPr lvl="1" algn="just"/>
            <a:r>
              <a:rPr lang="fa-IR" sz="2200" dirty="0">
                <a:cs typeface="B Nazanin" panose="00000400000000000000" pitchFamily="2" charset="-78"/>
              </a:rPr>
              <a:t>انتقال توده ای</a:t>
            </a:r>
          </a:p>
          <a:p>
            <a:pPr lvl="1" algn="just"/>
            <a:r>
              <a:rPr lang="fa-IR" sz="2200" dirty="0">
                <a:cs typeface="B Nazanin" panose="00000400000000000000" pitchFamily="2" charset="-78"/>
              </a:rPr>
              <a:t>انتقال وقفه ای</a:t>
            </a:r>
          </a:p>
          <a:p>
            <a:pPr lvl="1" algn="just"/>
            <a:r>
              <a:rPr lang="fa-IR" sz="2200" dirty="0">
                <a:cs typeface="B Nazanin" panose="00000400000000000000" pitchFamily="2" charset="-78"/>
              </a:rPr>
              <a:t>انتقال همزمان</a:t>
            </a:r>
          </a:p>
        </p:txBody>
      </p:sp>
    </p:spTree>
    <p:extLst>
      <p:ext uri="{BB962C8B-B14F-4D97-AF65-F5344CB8AC3E}">
        <p14:creationId xmlns:p14="http://schemas.microsoft.com/office/powerpoint/2010/main" val="3220644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fa-IR" sz="4400" dirty="0">
                <a:cs typeface="B Titr" panose="00000700000000000000" pitchFamily="2" charset="-78"/>
              </a:rPr>
              <a:t>سرشماری</a:t>
            </a:r>
            <a:endParaRPr lang="fa-IR" sz="4400" b="1" dirty="0">
              <a:cs typeface="B Titr" panose="00000700000000000000" pitchFamily="2" charset="-78"/>
            </a:endParaRPr>
          </a:p>
        </p:txBody>
      </p:sp>
      <p:sp>
        <p:nvSpPr>
          <p:cNvPr id="3" name="Content Placeholder 2"/>
          <p:cNvSpPr>
            <a:spLocks noGrp="1"/>
          </p:cNvSpPr>
          <p:nvPr>
            <p:ph idx="1"/>
          </p:nvPr>
        </p:nvSpPr>
        <p:spPr/>
        <p:txBody>
          <a:bodyPr>
            <a:normAutofit/>
          </a:bodyPr>
          <a:lstStyle/>
          <a:p>
            <a:pPr algn="just"/>
            <a:r>
              <a:rPr lang="fa-IR" sz="2400" dirty="0">
                <a:cs typeface="B Nazanin" panose="00000400000000000000" pitchFamily="2" charset="-78"/>
              </a:rPr>
              <a:t>قبل از این که برنامه ی کاربردی با دستگاه ارتباط برقرار کند میزبان باید دستگاه را بشناسد و راه انداز آن را بارگذاری نماید. سرشماری اولین تبادل اطلاعاتی است که انجام می شود. </a:t>
            </a:r>
          </a:p>
          <a:p>
            <a:pPr algn="just"/>
            <a:r>
              <a:rPr lang="fa-IR" sz="2400" dirty="0">
                <a:cs typeface="B Nazanin" panose="00000400000000000000" pitchFamily="2" charset="-78"/>
              </a:rPr>
              <a:t>این پروسه شامل نسبت دادن یک آدرس به دستگاه، خواندن ساختار داده ها از دستگاه، نسبت دادن و بارگذاری کردن راه انداز دستگاه و انتخاب یک پیکربندی با استفاده از داده های بازیابی شده می باشد. </a:t>
            </a:r>
          </a:p>
        </p:txBody>
      </p:sp>
    </p:spTree>
    <p:extLst>
      <p:ext uri="{BB962C8B-B14F-4D97-AF65-F5344CB8AC3E}">
        <p14:creationId xmlns:p14="http://schemas.microsoft.com/office/powerpoint/2010/main" val="1748121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fa-IR" sz="4400" dirty="0">
                <a:cs typeface="B Titr" panose="00000700000000000000" pitchFamily="2" charset="-78"/>
              </a:rPr>
              <a:t>مراحل سرشماری</a:t>
            </a:r>
            <a:endParaRPr lang="fa-IR" sz="4400" b="1" dirty="0">
              <a:cs typeface="B Titr" panose="00000700000000000000" pitchFamily="2" charset="-78"/>
            </a:endParaRPr>
          </a:p>
        </p:txBody>
      </p:sp>
      <p:sp>
        <p:nvSpPr>
          <p:cNvPr id="3" name="Content Placeholder 2"/>
          <p:cNvSpPr>
            <a:spLocks noGrp="1"/>
          </p:cNvSpPr>
          <p:nvPr>
            <p:ph idx="1"/>
          </p:nvPr>
        </p:nvSpPr>
        <p:spPr/>
        <p:txBody>
          <a:bodyPr>
            <a:normAutofit lnSpcReduction="10000"/>
          </a:bodyPr>
          <a:lstStyle/>
          <a:p>
            <a:pPr marL="457200" indent="-457200" algn="just">
              <a:buFont typeface="+mj-lt"/>
              <a:buAutoNum type="arabicPeriod"/>
            </a:pPr>
            <a:r>
              <a:rPr lang="fa-IR" sz="2400" dirty="0">
                <a:cs typeface="B Nazanin" panose="00000400000000000000" pitchFamily="2" charset="-78"/>
              </a:rPr>
              <a:t>کاربر دستگاه را به پورت </a:t>
            </a:r>
            <a:r>
              <a:rPr lang="en-US" sz="2400" dirty="0">
                <a:cs typeface="B Nazanin" panose="00000400000000000000" pitchFamily="2" charset="-78"/>
              </a:rPr>
              <a:t>USB</a:t>
            </a:r>
            <a:r>
              <a:rPr lang="fa-IR" sz="2400" dirty="0">
                <a:cs typeface="B Nazanin" panose="00000400000000000000" pitchFamily="2" charset="-78"/>
              </a:rPr>
              <a:t> متصل می کند.</a:t>
            </a:r>
          </a:p>
          <a:p>
            <a:pPr marL="457200" indent="-457200" algn="just">
              <a:buFont typeface="+mj-lt"/>
              <a:buAutoNum type="arabicPeriod"/>
            </a:pPr>
            <a:r>
              <a:rPr lang="fa-IR" sz="2400" dirty="0">
                <a:cs typeface="B Nazanin" panose="00000400000000000000" pitchFamily="2" charset="-78"/>
              </a:rPr>
              <a:t>هاب دستگاه را تشخیص می دهد. </a:t>
            </a:r>
          </a:p>
          <a:p>
            <a:pPr marL="457200" indent="-457200" algn="just">
              <a:buFont typeface="+mj-lt"/>
              <a:buAutoNum type="arabicPeriod"/>
            </a:pPr>
            <a:r>
              <a:rPr lang="fa-IR" sz="2400" dirty="0">
                <a:cs typeface="B Nazanin" panose="00000400000000000000" pitchFamily="2" charset="-78"/>
              </a:rPr>
              <a:t>میزبان از وجود دستگاه جدید آگاه می شود. </a:t>
            </a:r>
          </a:p>
          <a:p>
            <a:pPr marL="457200" indent="-457200" algn="just">
              <a:buFont typeface="+mj-lt"/>
              <a:buAutoNum type="arabicPeriod"/>
            </a:pPr>
            <a:r>
              <a:rPr lang="fa-IR" sz="2400" dirty="0">
                <a:cs typeface="B Nazanin" panose="00000400000000000000" pitchFamily="2" charset="-78"/>
              </a:rPr>
              <a:t>برای های مشخص می شود که دستگاه سرعت بالاست یا سرعت پایین.</a:t>
            </a:r>
          </a:p>
          <a:p>
            <a:pPr marL="457200" indent="-457200" algn="just">
              <a:buFont typeface="+mj-lt"/>
              <a:buAutoNum type="arabicPeriod"/>
            </a:pPr>
            <a:r>
              <a:rPr lang="fa-IR" sz="2400" dirty="0">
                <a:cs typeface="B Nazanin" panose="00000400000000000000" pitchFamily="2" charset="-78"/>
              </a:rPr>
              <a:t>هاب دستگاه را ریست می کند.</a:t>
            </a:r>
          </a:p>
          <a:p>
            <a:pPr marL="457200" indent="-457200" algn="just">
              <a:buFont typeface="+mj-lt"/>
              <a:buAutoNum type="arabicPeriod"/>
            </a:pPr>
            <a:r>
              <a:rPr lang="fa-IR" sz="2400" dirty="0">
                <a:cs typeface="B Nazanin" panose="00000400000000000000" pitchFamily="2" charset="-78"/>
              </a:rPr>
              <a:t>میزبان از این که دستگاه سرعت بالا از سرعت خیلی بالا نیز پشتیبانی می کند یا نه آگاه می شود.</a:t>
            </a:r>
          </a:p>
          <a:p>
            <a:pPr marL="457200" indent="-457200" algn="just">
              <a:buFont typeface="+mj-lt"/>
              <a:buAutoNum type="arabicPeriod"/>
            </a:pPr>
            <a:r>
              <a:rPr lang="fa-IR" sz="2400" dirty="0">
                <a:cs typeface="B Nazanin" panose="00000400000000000000" pitchFamily="2" charset="-78"/>
              </a:rPr>
              <a:t>هاب مسیر سیگنال بین دستگاه و باس را ایجاد می کند. </a:t>
            </a:r>
          </a:p>
        </p:txBody>
      </p:sp>
    </p:spTree>
    <p:extLst>
      <p:ext uri="{BB962C8B-B14F-4D97-AF65-F5344CB8AC3E}">
        <p14:creationId xmlns:p14="http://schemas.microsoft.com/office/powerpoint/2010/main" val="32563582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fa-IR" sz="4400" dirty="0">
                <a:cs typeface="B Titr" panose="00000700000000000000" pitchFamily="2" charset="-78"/>
              </a:rPr>
              <a:t>مراحل سرشماری</a:t>
            </a:r>
            <a:endParaRPr lang="fa-IR" sz="4400" b="1" dirty="0">
              <a:cs typeface="B Titr" panose="00000700000000000000" pitchFamily="2" charset="-78"/>
            </a:endParaRPr>
          </a:p>
        </p:txBody>
      </p:sp>
      <p:sp>
        <p:nvSpPr>
          <p:cNvPr id="3" name="Content Placeholder 2"/>
          <p:cNvSpPr>
            <a:spLocks noGrp="1"/>
          </p:cNvSpPr>
          <p:nvPr>
            <p:ph idx="1"/>
          </p:nvPr>
        </p:nvSpPr>
        <p:spPr/>
        <p:txBody>
          <a:bodyPr>
            <a:normAutofit/>
          </a:bodyPr>
          <a:lstStyle/>
          <a:p>
            <a:pPr marL="457200" indent="-457200" algn="just">
              <a:buFont typeface="+mj-lt"/>
              <a:buAutoNum type="arabicPeriod" startAt="8"/>
            </a:pPr>
            <a:r>
              <a:rPr lang="fa-IR" sz="2400" dirty="0">
                <a:cs typeface="B Nazanin" panose="00000400000000000000" pitchFamily="2" charset="-78"/>
              </a:rPr>
              <a:t>میزبان خواسته ی </a:t>
            </a:r>
            <a:r>
              <a:rPr lang="en-US" sz="2400" dirty="0" err="1">
                <a:cs typeface="B Nazanin" panose="00000400000000000000" pitchFamily="2" charset="-78"/>
              </a:rPr>
              <a:t>Get_Descriptor</a:t>
            </a:r>
            <a:r>
              <a:rPr lang="fa-IR" sz="2400" dirty="0">
                <a:cs typeface="B Nazanin" panose="00000400000000000000" pitchFamily="2" charset="-78"/>
              </a:rPr>
              <a:t> را به منظور دریافت حداکثر اندازه پاکت مسیر ارتباطی پیش فرض می فرستد.</a:t>
            </a:r>
          </a:p>
          <a:p>
            <a:pPr marL="457200" indent="-457200" algn="just">
              <a:buFont typeface="+mj-lt"/>
              <a:buAutoNum type="arabicPeriod" startAt="8"/>
            </a:pPr>
            <a:r>
              <a:rPr lang="fa-IR" sz="2400" dirty="0">
                <a:cs typeface="B Nazanin" panose="00000400000000000000" pitchFamily="2" charset="-78"/>
              </a:rPr>
              <a:t>میزبان آدرسی را به دستگاه نسبت می دهد.</a:t>
            </a:r>
          </a:p>
          <a:p>
            <a:pPr marL="457200" indent="-457200" algn="just">
              <a:buFont typeface="+mj-lt"/>
              <a:buAutoNum type="arabicPeriod" startAt="8"/>
            </a:pPr>
            <a:r>
              <a:rPr lang="fa-IR" sz="2400" dirty="0">
                <a:cs typeface="B Nazanin" panose="00000400000000000000" pitchFamily="2" charset="-78"/>
              </a:rPr>
              <a:t>میزبان از توانایی های دستگاه آگاه می شود. </a:t>
            </a:r>
          </a:p>
          <a:p>
            <a:pPr marL="457200" indent="-457200" algn="just">
              <a:buFont typeface="+mj-lt"/>
              <a:buAutoNum type="arabicPeriod" startAt="8"/>
            </a:pPr>
            <a:r>
              <a:rPr lang="fa-IR" sz="2400" dirty="0">
                <a:cs typeface="B Nazanin" panose="00000400000000000000" pitchFamily="2" charset="-78"/>
              </a:rPr>
              <a:t>میزبان راه انداز دستگاه را تشخیص داده و بارگذاری می کند.</a:t>
            </a:r>
          </a:p>
          <a:p>
            <a:pPr marL="457200" indent="-457200" algn="just">
              <a:buFont typeface="+mj-lt"/>
              <a:buAutoNum type="arabicPeriod" startAt="8"/>
            </a:pPr>
            <a:r>
              <a:rPr lang="fa-IR" sz="2400" dirty="0">
                <a:cs typeface="B Nazanin" panose="00000400000000000000" pitchFamily="2" charset="-78"/>
              </a:rPr>
              <a:t>راه انداز دستگاه یک پیکربندی را انتخاب می کند. </a:t>
            </a:r>
          </a:p>
        </p:txBody>
      </p:sp>
    </p:spTree>
    <p:extLst>
      <p:ext uri="{BB962C8B-B14F-4D97-AF65-F5344CB8AC3E}">
        <p14:creationId xmlns:p14="http://schemas.microsoft.com/office/powerpoint/2010/main" val="30068793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fa-IR" sz="4400" dirty="0">
                <a:cs typeface="B Titr" panose="00000700000000000000" pitchFamily="2" charset="-78"/>
              </a:rPr>
              <a:t>توضیح دهنده ها</a:t>
            </a:r>
            <a:endParaRPr lang="fa-IR" sz="4400" b="1" dirty="0">
              <a:cs typeface="B Titr" panose="00000700000000000000" pitchFamily="2" charset="-78"/>
            </a:endParaRPr>
          </a:p>
        </p:txBody>
      </p:sp>
      <p:sp>
        <p:nvSpPr>
          <p:cNvPr id="3" name="Content Placeholder 2"/>
          <p:cNvSpPr>
            <a:spLocks noGrp="1"/>
          </p:cNvSpPr>
          <p:nvPr>
            <p:ph idx="1"/>
          </p:nvPr>
        </p:nvSpPr>
        <p:spPr/>
        <p:txBody>
          <a:bodyPr>
            <a:normAutofit/>
          </a:bodyPr>
          <a:lstStyle/>
          <a:p>
            <a:pPr algn="just"/>
            <a:r>
              <a:rPr lang="fa-IR" sz="2400" dirty="0">
                <a:cs typeface="B Nazanin" panose="00000400000000000000" pitchFamily="2" charset="-78"/>
              </a:rPr>
              <a:t>توضیح دهنده ها ساختاری داده ای و یا بلاک های قالب بندی شده ای از اطلاعات هستند که میزبان را قادر می سازند خصوصیات دستگاه را بشناسد. </a:t>
            </a:r>
          </a:p>
          <a:p>
            <a:pPr algn="just"/>
            <a:r>
              <a:rPr lang="fa-IR" sz="2400" dirty="0">
                <a:cs typeface="B Nazanin" panose="00000400000000000000" pitchFamily="2" charset="-78"/>
              </a:rPr>
              <a:t>همه ی دستگاه های </a:t>
            </a:r>
            <a:r>
              <a:rPr lang="en-US" sz="2400" dirty="0">
                <a:cs typeface="B Nazanin" panose="00000400000000000000" pitchFamily="2" charset="-78"/>
              </a:rPr>
              <a:t>USB</a:t>
            </a:r>
            <a:r>
              <a:rPr lang="fa-IR" sz="2400" dirty="0">
                <a:cs typeface="B Nazanin" panose="00000400000000000000" pitchFamily="2" charset="-78"/>
              </a:rPr>
              <a:t> باید به خواسته استاندارد بازیابی توضیح دهنده ها، پاسخ دهند. به این معنی که وسیله ی جانبی باید اطلاعات درون توضیح دهنده ها را ذخیره کند و توضیح دهنده ها را با قالب بندی های مورد انتظار انتقال دهد. </a:t>
            </a:r>
          </a:p>
        </p:txBody>
      </p:sp>
    </p:spTree>
    <p:extLst>
      <p:ext uri="{BB962C8B-B14F-4D97-AF65-F5344CB8AC3E}">
        <p14:creationId xmlns:p14="http://schemas.microsoft.com/office/powerpoint/2010/main" val="586120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fa-IR" sz="4400" dirty="0">
                <a:cs typeface="B Titr" panose="00000700000000000000" pitchFamily="2" charset="-78"/>
              </a:rPr>
              <a:t>انواع توضیح دهنده ها</a:t>
            </a:r>
            <a:endParaRPr lang="fa-IR" sz="4400" b="1" dirty="0">
              <a:cs typeface="B Titr" panose="00000700000000000000" pitchFamily="2" charset="-78"/>
            </a:endParaRPr>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brightnessContrast bright="39000"/>
                    </a14:imgEffect>
                  </a14:imgLayer>
                </a14:imgProps>
              </a:ext>
            </a:extLst>
          </a:blip>
          <a:stretch>
            <a:fillRect/>
          </a:stretch>
        </p:blipFill>
        <p:spPr>
          <a:xfrm>
            <a:off x="1908314" y="1569991"/>
            <a:ext cx="9409044" cy="5163351"/>
          </a:xfrm>
          <a:prstGeom prst="rect">
            <a:avLst/>
          </a:prstGeom>
        </p:spPr>
      </p:pic>
    </p:spTree>
    <p:extLst>
      <p:ext uri="{BB962C8B-B14F-4D97-AF65-F5344CB8AC3E}">
        <p14:creationId xmlns:p14="http://schemas.microsoft.com/office/powerpoint/2010/main" val="14837710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fa-IR" sz="4400" dirty="0">
                <a:cs typeface="B Titr" panose="00000700000000000000" pitchFamily="2" charset="-78"/>
              </a:rPr>
              <a:t>تعیین نوع توضیح دهنده</a:t>
            </a:r>
            <a:endParaRPr lang="fa-IR" sz="4400" b="1" dirty="0">
              <a:cs typeface="B Titr" panose="00000700000000000000" pitchFamily="2" charset="-78"/>
            </a:endParaRP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bright="37000"/>
                    </a14:imgEffect>
                  </a14:imgLayer>
                </a14:imgProps>
              </a:ext>
            </a:extLst>
          </a:blip>
          <a:stretch>
            <a:fillRect/>
          </a:stretch>
        </p:blipFill>
        <p:spPr>
          <a:xfrm>
            <a:off x="2350157" y="1413421"/>
            <a:ext cx="9284677" cy="5374239"/>
          </a:xfrm>
          <a:prstGeom prst="rect">
            <a:avLst/>
          </a:prstGeom>
        </p:spPr>
      </p:pic>
    </p:spTree>
    <p:extLst>
      <p:ext uri="{BB962C8B-B14F-4D97-AF65-F5344CB8AC3E}">
        <p14:creationId xmlns:p14="http://schemas.microsoft.com/office/powerpoint/2010/main" val="30985238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fa-IR" sz="4400" dirty="0">
                <a:cs typeface="B Titr" panose="00000700000000000000" pitchFamily="2" charset="-78"/>
              </a:rPr>
              <a:t>توضیح دهنده دستگاه</a:t>
            </a:r>
            <a:endParaRPr lang="fa-IR" sz="4400" b="1" dirty="0">
              <a:cs typeface="B Titr" panose="00000700000000000000" pitchFamily="2" charset="-78"/>
            </a:endParaRPr>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37000"/>
                    </a14:imgEffect>
                  </a14:imgLayer>
                </a14:imgProps>
              </a:ext>
            </a:extLst>
          </a:blip>
          <a:srcRect t="1277"/>
          <a:stretch/>
        </p:blipFill>
        <p:spPr>
          <a:xfrm>
            <a:off x="1459558" y="0"/>
            <a:ext cx="9115541" cy="6857999"/>
          </a:xfrm>
          <a:prstGeom prst="rect">
            <a:avLst/>
          </a:prstGeom>
        </p:spPr>
      </p:pic>
    </p:spTree>
    <p:extLst>
      <p:ext uri="{BB962C8B-B14F-4D97-AF65-F5344CB8AC3E}">
        <p14:creationId xmlns:p14="http://schemas.microsoft.com/office/powerpoint/2010/main" val="28730530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fa-IR" sz="4400" dirty="0">
                <a:cs typeface="B Titr" panose="00000700000000000000" pitchFamily="2" charset="-78"/>
              </a:rPr>
              <a:t>توضیح دهنده توصیفی دستگاه</a:t>
            </a:r>
            <a:endParaRPr lang="fa-IR" sz="4400" b="1" dirty="0">
              <a:cs typeface="B Titr" panose="00000700000000000000" pitchFamily="2" charset="-78"/>
            </a:endParaRP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bright="38000"/>
                    </a14:imgEffect>
                  </a14:imgLayer>
                </a14:imgProps>
              </a:ext>
            </a:extLst>
          </a:blip>
          <a:stretch>
            <a:fillRect/>
          </a:stretch>
        </p:blipFill>
        <p:spPr>
          <a:xfrm>
            <a:off x="1420837" y="1487659"/>
            <a:ext cx="10649243" cy="5264301"/>
          </a:xfrm>
          <a:prstGeom prst="rect">
            <a:avLst/>
          </a:prstGeom>
        </p:spPr>
      </p:pic>
    </p:spTree>
    <p:extLst>
      <p:ext uri="{BB962C8B-B14F-4D97-AF65-F5344CB8AC3E}">
        <p14:creationId xmlns:p14="http://schemas.microsoft.com/office/powerpoint/2010/main" val="4597627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fa-IR" sz="4400" dirty="0">
                <a:cs typeface="B Titr" panose="00000700000000000000" pitchFamily="2" charset="-78"/>
              </a:rPr>
              <a:t>توضیح دهنده پیکربندی</a:t>
            </a:r>
            <a:endParaRPr lang="fa-IR" sz="4400" b="1" dirty="0">
              <a:cs typeface="B Titr" panose="00000700000000000000" pitchFamily="2" charset="-78"/>
            </a:endParaRP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bright="38000"/>
                    </a14:imgEffect>
                  </a14:imgLayer>
                </a14:imgProps>
              </a:ext>
            </a:extLst>
          </a:blip>
          <a:stretch>
            <a:fillRect/>
          </a:stretch>
        </p:blipFill>
        <p:spPr>
          <a:xfrm>
            <a:off x="2823161" y="1436574"/>
            <a:ext cx="8681451" cy="5351086"/>
          </a:xfrm>
          <a:prstGeom prst="rect">
            <a:avLst/>
          </a:prstGeom>
        </p:spPr>
      </p:pic>
    </p:spTree>
    <p:extLst>
      <p:ext uri="{BB962C8B-B14F-4D97-AF65-F5344CB8AC3E}">
        <p14:creationId xmlns:p14="http://schemas.microsoft.com/office/powerpoint/2010/main" val="1833057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fa-IR" sz="4400" dirty="0">
                <a:cs typeface="B Titr" panose="00000700000000000000" pitchFamily="2" charset="-78"/>
              </a:rPr>
              <a:t>مقدمه</a:t>
            </a:r>
          </a:p>
        </p:txBody>
      </p:sp>
      <p:sp>
        <p:nvSpPr>
          <p:cNvPr id="3" name="Content Placeholder 2"/>
          <p:cNvSpPr>
            <a:spLocks noGrp="1"/>
          </p:cNvSpPr>
          <p:nvPr>
            <p:ph idx="1"/>
          </p:nvPr>
        </p:nvSpPr>
        <p:spPr/>
        <p:txBody>
          <a:bodyPr>
            <a:normAutofit/>
          </a:bodyPr>
          <a:lstStyle/>
          <a:p>
            <a:pPr marL="457200" indent="-457200">
              <a:buFont typeface="+mj-lt"/>
              <a:buAutoNum type="arabicPeriod" startAt="8"/>
            </a:pPr>
            <a:r>
              <a:rPr lang="en-US" sz="2400" dirty="0">
                <a:cs typeface="B Nazanin" panose="00000400000000000000" pitchFamily="2" charset="-78"/>
              </a:rPr>
              <a:t>Hot pluggable</a:t>
            </a:r>
          </a:p>
          <a:p>
            <a:pPr marL="457200" indent="-457200">
              <a:buFont typeface="+mj-lt"/>
              <a:buAutoNum type="arabicPeriod" startAt="8"/>
            </a:pPr>
            <a:r>
              <a:rPr lang="fa-IR" sz="2400" dirty="0">
                <a:cs typeface="B Nazanin" panose="00000400000000000000" pitchFamily="2" charset="-78"/>
              </a:rPr>
              <a:t>عدم احتیاج به منبع تغذیه</a:t>
            </a:r>
          </a:p>
          <a:p>
            <a:pPr marL="457200" indent="-457200">
              <a:buFont typeface="+mj-lt"/>
              <a:buAutoNum type="arabicPeriod" startAt="8"/>
            </a:pPr>
            <a:r>
              <a:rPr lang="fa-IR" sz="2400" dirty="0">
                <a:cs typeface="B Nazanin" panose="00000400000000000000" pitchFamily="2" charset="-78"/>
              </a:rPr>
              <a:t>سرعت</a:t>
            </a:r>
          </a:p>
          <a:p>
            <a:pPr marL="457200" indent="-457200">
              <a:buFont typeface="+mj-lt"/>
              <a:buAutoNum type="arabicPeriod" startAt="8"/>
            </a:pPr>
            <a:r>
              <a:rPr lang="fa-IR" sz="2400" dirty="0">
                <a:cs typeface="B Nazanin" panose="00000400000000000000" pitchFamily="2" charset="-78"/>
              </a:rPr>
              <a:t>قابلیت اطمینان</a:t>
            </a:r>
          </a:p>
          <a:p>
            <a:pPr marL="457200" indent="-457200">
              <a:buFont typeface="+mj-lt"/>
              <a:buAutoNum type="arabicPeriod" startAt="8"/>
            </a:pPr>
            <a:r>
              <a:rPr lang="fa-IR" sz="2400" dirty="0">
                <a:cs typeface="B Nazanin" panose="00000400000000000000" pitchFamily="2" charset="-78"/>
              </a:rPr>
              <a:t>قیمت پایین</a:t>
            </a:r>
          </a:p>
          <a:p>
            <a:pPr marL="457200" indent="-457200">
              <a:buFont typeface="+mj-lt"/>
              <a:buAutoNum type="arabicPeriod" startAt="8"/>
            </a:pPr>
            <a:r>
              <a:rPr lang="fa-IR" sz="2400" dirty="0">
                <a:cs typeface="B Nazanin" panose="00000400000000000000" pitchFamily="2" charset="-78"/>
              </a:rPr>
              <a:t>صرفه جویی در مصرف انرژی</a:t>
            </a:r>
          </a:p>
        </p:txBody>
      </p:sp>
    </p:spTree>
    <p:extLst>
      <p:ext uri="{BB962C8B-B14F-4D97-AF65-F5344CB8AC3E}">
        <p14:creationId xmlns:p14="http://schemas.microsoft.com/office/powerpoint/2010/main" val="28122238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fa-IR" sz="4400" dirty="0">
                <a:cs typeface="B Titr" panose="00000700000000000000" pitchFamily="2" charset="-78"/>
              </a:rPr>
              <a:t>توضیح دهنده پیکربندی سرعت دیگر</a:t>
            </a:r>
            <a:endParaRPr lang="fa-IR" sz="4400" b="1" dirty="0">
              <a:cs typeface="B Titr" panose="00000700000000000000" pitchFamily="2" charset="-78"/>
            </a:endParaRP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bright="38000"/>
                    </a14:imgEffect>
                  </a14:imgLayer>
                </a14:imgProps>
              </a:ext>
            </a:extLst>
          </a:blip>
          <a:stretch>
            <a:fillRect/>
          </a:stretch>
        </p:blipFill>
        <p:spPr>
          <a:xfrm>
            <a:off x="2014259" y="1416941"/>
            <a:ext cx="9155489" cy="5441059"/>
          </a:xfrm>
          <a:prstGeom prst="rect">
            <a:avLst/>
          </a:prstGeom>
        </p:spPr>
      </p:pic>
    </p:spTree>
    <p:extLst>
      <p:ext uri="{BB962C8B-B14F-4D97-AF65-F5344CB8AC3E}">
        <p14:creationId xmlns:p14="http://schemas.microsoft.com/office/powerpoint/2010/main" val="7136811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fa-IR" sz="4400" dirty="0">
                <a:cs typeface="B Titr" panose="00000700000000000000" pitchFamily="2" charset="-78"/>
              </a:rPr>
              <a:t>توضیح دهنده مدار واسط</a:t>
            </a:r>
            <a:endParaRPr lang="fa-IR" sz="4400" b="1" dirty="0">
              <a:cs typeface="B Titr" panose="00000700000000000000" pitchFamily="2" charset="-78"/>
            </a:endParaRP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bright="38000"/>
                    </a14:imgEffect>
                  </a14:imgLayer>
                </a14:imgProps>
              </a:ext>
            </a:extLst>
          </a:blip>
          <a:stretch>
            <a:fillRect/>
          </a:stretch>
        </p:blipFill>
        <p:spPr>
          <a:xfrm>
            <a:off x="2300168" y="1470324"/>
            <a:ext cx="9066528" cy="5289200"/>
          </a:xfrm>
          <a:prstGeom prst="rect">
            <a:avLst/>
          </a:prstGeom>
        </p:spPr>
      </p:pic>
    </p:spTree>
    <p:extLst>
      <p:ext uri="{BB962C8B-B14F-4D97-AF65-F5344CB8AC3E}">
        <p14:creationId xmlns:p14="http://schemas.microsoft.com/office/powerpoint/2010/main" val="42817665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fa-IR" sz="4400" dirty="0">
                <a:cs typeface="B Titr" panose="00000700000000000000" pitchFamily="2" charset="-78"/>
              </a:rPr>
              <a:t>توضیح دهنده اندپوینت</a:t>
            </a:r>
            <a:endParaRPr lang="fa-IR" sz="4400" b="1" dirty="0">
              <a:cs typeface="B Titr" panose="00000700000000000000" pitchFamily="2" charset="-78"/>
            </a:endParaRP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bright="38000"/>
                    </a14:imgEffect>
                  </a14:imgLayer>
                </a14:imgProps>
              </a:ext>
            </a:extLst>
          </a:blip>
          <a:stretch>
            <a:fillRect/>
          </a:stretch>
        </p:blipFill>
        <p:spPr>
          <a:xfrm>
            <a:off x="1097280" y="2275048"/>
            <a:ext cx="10902462" cy="3957704"/>
          </a:xfrm>
          <a:prstGeom prst="rect">
            <a:avLst/>
          </a:prstGeom>
        </p:spPr>
      </p:pic>
    </p:spTree>
    <p:extLst>
      <p:ext uri="{BB962C8B-B14F-4D97-AF65-F5344CB8AC3E}">
        <p14:creationId xmlns:p14="http://schemas.microsoft.com/office/powerpoint/2010/main" val="13946967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fa-IR" sz="4400" dirty="0">
                <a:cs typeface="B Titr" panose="00000700000000000000" pitchFamily="2" charset="-78"/>
              </a:rPr>
              <a:t>توضیح دهنده رشته</a:t>
            </a:r>
            <a:endParaRPr lang="fa-IR" sz="4400" b="1" dirty="0">
              <a:cs typeface="B Titr" panose="00000700000000000000" pitchFamily="2" charset="-78"/>
            </a:endParaRP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bright="38000"/>
                    </a14:imgEffect>
                  </a14:imgLayer>
                </a14:imgProps>
              </a:ext>
            </a:extLst>
          </a:blip>
          <a:stretch>
            <a:fillRect/>
          </a:stretch>
        </p:blipFill>
        <p:spPr>
          <a:xfrm>
            <a:off x="1716259" y="2382229"/>
            <a:ext cx="9650437" cy="3032994"/>
          </a:xfrm>
          <a:prstGeom prst="rect">
            <a:avLst/>
          </a:prstGeom>
        </p:spPr>
      </p:pic>
    </p:spTree>
    <p:extLst>
      <p:ext uri="{BB962C8B-B14F-4D97-AF65-F5344CB8AC3E}">
        <p14:creationId xmlns:p14="http://schemas.microsoft.com/office/powerpoint/2010/main" val="1643619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fa-IR" sz="4400" dirty="0">
                <a:cs typeface="B Titr" panose="00000700000000000000" pitchFamily="2" charset="-78"/>
              </a:rPr>
              <a:t>مقدمه</a:t>
            </a:r>
          </a:p>
        </p:txBody>
      </p:sp>
      <p:sp>
        <p:nvSpPr>
          <p:cNvPr id="3" name="Content Placeholder 2"/>
          <p:cNvSpPr>
            <a:spLocks noGrp="1"/>
          </p:cNvSpPr>
          <p:nvPr>
            <p:ph idx="1"/>
          </p:nvPr>
        </p:nvSpPr>
        <p:spPr/>
        <p:txBody>
          <a:bodyPr>
            <a:normAutofit/>
          </a:bodyPr>
          <a:lstStyle/>
          <a:p>
            <a:pPr algn="just"/>
            <a:r>
              <a:rPr lang="en-US" sz="2400" dirty="0">
                <a:cs typeface="B Nazanin" panose="00000400000000000000" pitchFamily="2" charset="-78"/>
              </a:rPr>
              <a:t>USB</a:t>
            </a:r>
            <a:r>
              <a:rPr lang="fa-IR" sz="2400" dirty="0">
                <a:cs typeface="B Nazanin" panose="00000400000000000000" pitchFamily="2" charset="-78"/>
              </a:rPr>
              <a:t> سه سرعت مختلف را برای </a:t>
            </a:r>
            <a:r>
              <a:rPr lang="en-US" sz="2400" dirty="0">
                <a:cs typeface="B Nazanin" panose="00000400000000000000" pitchFamily="2" charset="-78"/>
              </a:rPr>
              <a:t>BUS</a:t>
            </a:r>
            <a:r>
              <a:rPr lang="fa-IR" sz="2400" dirty="0">
                <a:cs typeface="B Nazanin" panose="00000400000000000000" pitchFamily="2" charset="-78"/>
              </a:rPr>
              <a:t> پشتیبانی می کند:</a:t>
            </a:r>
          </a:p>
          <a:p>
            <a:pPr lvl="1" algn="just"/>
            <a:r>
              <a:rPr lang="fa-IR" sz="2200" dirty="0">
                <a:cs typeface="B Nazanin" panose="00000400000000000000" pitchFamily="2" charset="-78"/>
              </a:rPr>
              <a:t>سرعت خیلی بالا (480 مگابیت بر ثانیه)</a:t>
            </a:r>
          </a:p>
          <a:p>
            <a:pPr lvl="1" algn="just"/>
            <a:r>
              <a:rPr lang="fa-IR" sz="2200" dirty="0">
                <a:cs typeface="B Nazanin" panose="00000400000000000000" pitchFamily="2" charset="-78"/>
              </a:rPr>
              <a:t>سرعت بالا (12 مگابیت بر ثانیه)</a:t>
            </a:r>
          </a:p>
          <a:p>
            <a:pPr lvl="1" algn="just"/>
            <a:r>
              <a:rPr lang="fa-IR" sz="2200" dirty="0">
                <a:cs typeface="B Nazanin" panose="00000400000000000000" pitchFamily="2" charset="-78"/>
              </a:rPr>
              <a:t>سرعت پایین (1/5 مگابیت بر ثانیه)</a:t>
            </a:r>
          </a:p>
          <a:p>
            <a:pPr algn="just"/>
            <a:r>
              <a:rPr lang="fa-IR" sz="2400" dirty="0">
                <a:cs typeface="B Nazanin" panose="00000400000000000000" pitchFamily="2" charset="-78"/>
              </a:rPr>
              <a:t>نرخ انتقال داده ی مفید کمتر از حد می باشد.</a:t>
            </a:r>
          </a:p>
          <a:p>
            <a:pPr lvl="1" algn="just"/>
            <a:r>
              <a:rPr lang="en-US" sz="2200" dirty="0">
                <a:cs typeface="B Nazanin" panose="00000400000000000000" pitchFamily="2" charset="-78"/>
              </a:rPr>
              <a:t>BUS</a:t>
            </a:r>
            <a:r>
              <a:rPr lang="fa-IR" sz="2200" dirty="0">
                <a:cs typeface="B Nazanin" panose="00000400000000000000" pitchFamily="2" charset="-78"/>
              </a:rPr>
              <a:t> باید اطلاعات دیگری از قبیل بیت های وضعیت، کنترل و سیگنال های بررسی خطا را نیز عبور دهد.</a:t>
            </a:r>
          </a:p>
          <a:p>
            <a:pPr algn="just"/>
            <a:r>
              <a:rPr lang="fa-IR" sz="2400" dirty="0">
                <a:cs typeface="B Nazanin" panose="00000400000000000000" pitchFamily="2" charset="-78"/>
              </a:rPr>
              <a:t>همچنین ممکن است چند وسیله جانبی از یک </a:t>
            </a:r>
            <a:r>
              <a:rPr lang="en-US" sz="2400" dirty="0">
                <a:cs typeface="B Nazanin" panose="00000400000000000000" pitchFamily="2" charset="-78"/>
              </a:rPr>
              <a:t>BUS</a:t>
            </a:r>
            <a:r>
              <a:rPr lang="fa-IR" sz="2400" dirty="0">
                <a:cs typeface="B Nazanin" panose="00000400000000000000" pitchFamily="2" charset="-78"/>
              </a:rPr>
              <a:t> مشترک استفاده کنند.</a:t>
            </a:r>
          </a:p>
        </p:txBody>
      </p:sp>
    </p:spTree>
    <p:extLst>
      <p:ext uri="{BB962C8B-B14F-4D97-AF65-F5344CB8AC3E}">
        <p14:creationId xmlns:p14="http://schemas.microsoft.com/office/powerpoint/2010/main" val="1654254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fa-IR" sz="4400" dirty="0">
                <a:cs typeface="B Titr" panose="00000700000000000000" pitchFamily="2" charset="-78"/>
              </a:rPr>
              <a:t>مقدمه</a:t>
            </a:r>
          </a:p>
        </p:txBody>
      </p:sp>
      <p:sp>
        <p:nvSpPr>
          <p:cNvPr id="3" name="Content Placeholder 2"/>
          <p:cNvSpPr>
            <a:spLocks noGrp="1"/>
          </p:cNvSpPr>
          <p:nvPr>
            <p:ph idx="1"/>
          </p:nvPr>
        </p:nvSpPr>
        <p:spPr/>
        <p:txBody>
          <a:bodyPr>
            <a:normAutofit/>
          </a:bodyPr>
          <a:lstStyle/>
          <a:p>
            <a:pPr algn="just"/>
            <a:r>
              <a:rPr lang="fa-IR" sz="2400" dirty="0">
                <a:cs typeface="B Nazanin" panose="00000400000000000000" pitchFamily="2" charset="-78"/>
              </a:rPr>
              <a:t>ماکزیمم نرخ تئوری برای انتقال سیگنال:</a:t>
            </a:r>
          </a:p>
          <a:p>
            <a:pPr lvl="1" algn="just"/>
            <a:r>
              <a:rPr lang="fa-IR" sz="2200" dirty="0">
                <a:cs typeface="B Nazanin" panose="00000400000000000000" pitchFamily="2" charset="-78"/>
              </a:rPr>
              <a:t>53 مگابایت در هر ثانیه برای سرعت خیلی بالا</a:t>
            </a:r>
          </a:p>
          <a:p>
            <a:pPr lvl="1" algn="just"/>
            <a:r>
              <a:rPr lang="fa-IR" sz="2200" dirty="0">
                <a:cs typeface="B Nazanin" panose="00000400000000000000" pitchFamily="2" charset="-78"/>
              </a:rPr>
              <a:t>1/2 مگابایت در هر ثانیه برای سرعت بالا</a:t>
            </a:r>
          </a:p>
          <a:p>
            <a:pPr lvl="1" algn="just"/>
            <a:r>
              <a:rPr lang="fa-IR" sz="2200" dirty="0">
                <a:cs typeface="B Nazanin" panose="00000400000000000000" pitchFamily="2" charset="-78"/>
              </a:rPr>
              <a:t>800 بایت در هر ثانیه برای سرعت پایین</a:t>
            </a:r>
          </a:p>
          <a:p>
            <a:pPr lvl="1" algn="just"/>
            <a:endParaRPr lang="fa-IR" sz="2200" dirty="0">
              <a:cs typeface="B Nazanin" panose="00000400000000000000" pitchFamily="2" charset="-78"/>
            </a:endParaRPr>
          </a:p>
          <a:p>
            <a:pPr algn="just"/>
            <a:r>
              <a:rPr lang="fa-IR" sz="2400" dirty="0">
                <a:cs typeface="B Nazanin" panose="00000400000000000000" pitchFamily="2" charset="-78"/>
              </a:rPr>
              <a:t>قابلیت انعطاف بالا:</a:t>
            </a:r>
          </a:p>
          <a:p>
            <a:pPr lvl="1" algn="just"/>
            <a:r>
              <a:rPr lang="fa-IR" sz="2200" dirty="0">
                <a:cs typeface="B Nazanin" panose="00000400000000000000" pitchFamily="2" charset="-78"/>
              </a:rPr>
              <a:t>4 نوع انتقال داده و 3 سرعت مختلف آن را تبدیل به یک رابط عملی برای همه انواع وسایل جانبی کرده است.</a:t>
            </a:r>
          </a:p>
        </p:txBody>
      </p:sp>
    </p:spTree>
    <p:extLst>
      <p:ext uri="{BB962C8B-B14F-4D97-AF65-F5344CB8AC3E}">
        <p14:creationId xmlns:p14="http://schemas.microsoft.com/office/powerpoint/2010/main" val="367384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fa-IR" sz="4400" dirty="0">
                <a:cs typeface="B Titr" panose="00000700000000000000" pitchFamily="2" charset="-78"/>
              </a:rPr>
              <a:t>مقدمه</a:t>
            </a:r>
          </a:p>
        </p:txBody>
      </p:sp>
      <p:sp>
        <p:nvSpPr>
          <p:cNvPr id="3" name="Content Placeholder 2"/>
          <p:cNvSpPr>
            <a:spLocks noGrp="1"/>
          </p:cNvSpPr>
          <p:nvPr>
            <p:ph idx="1"/>
          </p:nvPr>
        </p:nvSpPr>
        <p:spPr/>
        <p:txBody>
          <a:bodyPr>
            <a:normAutofit/>
          </a:bodyPr>
          <a:lstStyle/>
          <a:p>
            <a:pPr algn="just"/>
            <a:r>
              <a:rPr lang="fa-IR" sz="2400" dirty="0">
                <a:cs typeface="B Nazanin" panose="00000400000000000000" pitchFamily="2" charset="-78"/>
              </a:rPr>
              <a:t>اصطلاحات:</a:t>
            </a:r>
          </a:p>
          <a:p>
            <a:pPr algn="just"/>
            <a:r>
              <a:rPr lang="fa-IR" sz="2200" dirty="0">
                <a:cs typeface="B Nazanin" panose="00000400000000000000" pitchFamily="2" charset="-78"/>
              </a:rPr>
              <a:t>میزبان: به کامپیوتری اطلاق می شود که رابط </a:t>
            </a:r>
            <a:r>
              <a:rPr lang="en-US" sz="2200" dirty="0">
                <a:cs typeface="B Nazanin" panose="00000400000000000000" pitchFamily="2" charset="-78"/>
              </a:rPr>
              <a:t>USB</a:t>
            </a:r>
            <a:r>
              <a:rPr lang="fa-IR" sz="2200" dirty="0">
                <a:cs typeface="B Nazanin" panose="00000400000000000000" pitchFamily="2" charset="-78"/>
              </a:rPr>
              <a:t> را کنترل می کند.</a:t>
            </a:r>
          </a:p>
          <a:p>
            <a:pPr algn="just"/>
            <a:r>
              <a:rPr lang="fa-IR" sz="2200" dirty="0">
                <a:cs typeface="B Nazanin" panose="00000400000000000000" pitchFamily="2" charset="-78"/>
              </a:rPr>
              <a:t>فانکشن: به دستگاهی گفته می شود که توانایی ارتباط با میزبان را دارد. (ماوس یا دستگاه بلندگو)</a:t>
            </a:r>
          </a:p>
          <a:p>
            <a:pPr algn="just"/>
            <a:r>
              <a:rPr lang="fa-IR" sz="2200" dirty="0">
                <a:cs typeface="B Nazanin" panose="00000400000000000000" pitchFamily="2" charset="-78"/>
              </a:rPr>
              <a:t>هاب: دستگاهی است که شامل یک یا چند کانکتور است و هر کانکتور یک پورت </a:t>
            </a:r>
            <a:r>
              <a:rPr lang="en-US" sz="2200" dirty="0">
                <a:cs typeface="B Nazanin" panose="00000400000000000000" pitchFamily="2" charset="-78"/>
              </a:rPr>
              <a:t>USB</a:t>
            </a:r>
            <a:r>
              <a:rPr lang="fa-IR" sz="2200" dirty="0">
                <a:cs typeface="B Nazanin" panose="00000400000000000000" pitchFamily="2" charset="-78"/>
              </a:rPr>
              <a:t> را ایجاد می کند.</a:t>
            </a:r>
          </a:p>
          <a:p>
            <a:pPr algn="just"/>
            <a:r>
              <a:rPr lang="fa-IR" sz="2200" dirty="0">
                <a:cs typeface="B Nazanin" panose="00000400000000000000" pitchFamily="2" charset="-78"/>
              </a:rPr>
              <a:t>دستگاه یا وسیله ی جانبی: به وسیله ای اطلاق می شود که آن را به پورت </a:t>
            </a:r>
            <a:r>
              <a:rPr lang="en-US" sz="2200" dirty="0">
                <a:cs typeface="B Nazanin" panose="00000400000000000000" pitchFamily="2" charset="-78"/>
              </a:rPr>
              <a:t>USB</a:t>
            </a:r>
            <a:r>
              <a:rPr lang="fa-IR" sz="2200" dirty="0">
                <a:cs typeface="B Nazanin" panose="00000400000000000000" pitchFamily="2" charset="-78"/>
              </a:rPr>
              <a:t> موجود بر روی کامپیوتر یا هاب متصل می کنید. در تعریف رسمی به یک فانکشن یا یک هاب، دستگاه گفته می شود به استثناء دستگاه های مختلط که شامل یک هاب و یک یا چند فانکشن هستند که همانند دو یا چند دستگاه با آن رفتار می کند. </a:t>
            </a:r>
          </a:p>
        </p:txBody>
      </p:sp>
    </p:spTree>
    <p:extLst>
      <p:ext uri="{BB962C8B-B14F-4D97-AF65-F5344CB8AC3E}">
        <p14:creationId xmlns:p14="http://schemas.microsoft.com/office/powerpoint/2010/main" val="3478234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fa-IR" sz="4400" dirty="0">
                <a:cs typeface="B Titr" panose="00000700000000000000" pitchFamily="2" charset="-78"/>
              </a:rPr>
              <a:t>مقدمه</a:t>
            </a:r>
          </a:p>
        </p:txBody>
      </p:sp>
      <p:sp>
        <p:nvSpPr>
          <p:cNvPr id="3" name="Content Placeholder 2"/>
          <p:cNvSpPr>
            <a:spLocks noGrp="1"/>
          </p:cNvSpPr>
          <p:nvPr>
            <p:ph idx="1"/>
          </p:nvPr>
        </p:nvSpPr>
        <p:spPr/>
        <p:txBody>
          <a:bodyPr>
            <a:normAutofit/>
          </a:bodyPr>
          <a:lstStyle/>
          <a:p>
            <a:pPr algn="just"/>
            <a:r>
              <a:rPr lang="fa-IR" sz="2400" dirty="0">
                <a:cs typeface="B Nazanin" panose="00000400000000000000" pitchFamily="2" charset="-78"/>
              </a:rPr>
              <a:t>هر دستگاه بر روی </a:t>
            </a:r>
            <a:r>
              <a:rPr lang="en-US" sz="2400" dirty="0">
                <a:cs typeface="B Nazanin" panose="00000400000000000000" pitchFamily="2" charset="-78"/>
              </a:rPr>
              <a:t>BUS</a:t>
            </a:r>
            <a:r>
              <a:rPr lang="fa-IR" sz="2400" dirty="0">
                <a:cs typeface="B Nazanin" panose="00000400000000000000" pitchFamily="2" charset="-78"/>
              </a:rPr>
              <a:t> دارای آدرس منحصر به فردی است. به جز دستگاه های مختلط که دارای یک آدرس برای هاب خود و یک آدرس برای فانکشن هستند.</a:t>
            </a:r>
          </a:p>
          <a:p>
            <a:pPr algn="just"/>
            <a:r>
              <a:rPr lang="fa-IR" sz="2400" dirty="0">
                <a:cs typeface="B Nazanin" panose="00000400000000000000" pitchFamily="2" charset="-78"/>
              </a:rPr>
              <a:t>یک دستگاه مرکب دستگاهی است که دارای چند فانکشن است به همراه چندین رابط مختلف. این دستگاه دارای یک آدرس است اما هر رابطی می تواند راه انداز متفاوتی داشته باشد. </a:t>
            </a:r>
            <a:endParaRPr lang="fa-IR" sz="2200" dirty="0">
              <a:cs typeface="B Nazanin" panose="00000400000000000000" pitchFamily="2" charset="-78"/>
            </a:endParaRPr>
          </a:p>
        </p:txBody>
      </p:sp>
    </p:spTree>
    <p:extLst>
      <p:ext uri="{BB962C8B-B14F-4D97-AF65-F5344CB8AC3E}">
        <p14:creationId xmlns:p14="http://schemas.microsoft.com/office/powerpoint/2010/main" val="4133492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fa-IR" sz="4400" dirty="0">
                <a:cs typeface="B Titr" panose="00000700000000000000" pitchFamily="2" charset="-78"/>
              </a:rPr>
              <a:t>وظایف میزبان</a:t>
            </a:r>
          </a:p>
        </p:txBody>
      </p:sp>
      <p:sp>
        <p:nvSpPr>
          <p:cNvPr id="3" name="Content Placeholder 2"/>
          <p:cNvSpPr>
            <a:spLocks noGrp="1"/>
          </p:cNvSpPr>
          <p:nvPr>
            <p:ph idx="1"/>
          </p:nvPr>
        </p:nvSpPr>
        <p:spPr/>
        <p:txBody>
          <a:bodyPr>
            <a:normAutofit/>
          </a:bodyPr>
          <a:lstStyle/>
          <a:p>
            <a:pPr algn="just"/>
            <a:r>
              <a:rPr lang="fa-IR" sz="2400" dirty="0">
                <a:cs typeface="B Nazanin" panose="00000400000000000000" pitchFamily="2" charset="-78"/>
              </a:rPr>
              <a:t>کامپیوتر میزبان وظیفه کنترل باس را به عهده دارد. میزبان باید بداند که چه دستگاههایی روی باس هستند و هر کدام چه قابلیتهایی دارند. همچنین میزبان باید مطمئن شود که دستگاههایی که روی باس هستند در موقع لزوم توانایی فرستادن یا گرفتن اطلاعات را دارند. در روی باس ممکن است دستگاه های مختلفی با احتیاجات متفاوت نصب شده باشند و همه خواسته باشند که در یک لحظه از زمان داده خود را منتقل کنند. مدیریت زمانی باس به عهده میزبان است و وظیفه آن سنگین و مشکل است.</a:t>
            </a:r>
          </a:p>
        </p:txBody>
      </p:sp>
    </p:spTree>
    <p:extLst>
      <p:ext uri="{BB962C8B-B14F-4D97-AF65-F5344CB8AC3E}">
        <p14:creationId xmlns:p14="http://schemas.microsoft.com/office/powerpoint/2010/main" val="1711338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fa-IR" sz="4400" dirty="0">
                <a:cs typeface="B Titr" panose="00000700000000000000" pitchFamily="2" charset="-78"/>
              </a:rPr>
              <a:t>وظایف میزبان</a:t>
            </a:r>
          </a:p>
        </p:txBody>
      </p:sp>
      <p:sp>
        <p:nvSpPr>
          <p:cNvPr id="3" name="Content Placeholder 2"/>
          <p:cNvSpPr>
            <a:spLocks noGrp="1"/>
          </p:cNvSpPr>
          <p:nvPr>
            <p:ph idx="1"/>
          </p:nvPr>
        </p:nvSpPr>
        <p:spPr/>
        <p:txBody>
          <a:bodyPr>
            <a:normAutofit/>
          </a:bodyPr>
          <a:lstStyle/>
          <a:p>
            <a:pPr algn="just"/>
            <a:r>
              <a:rPr lang="fa-IR" sz="2400" dirty="0">
                <a:cs typeface="B Nazanin" panose="00000400000000000000" pitchFamily="2" charset="-78"/>
              </a:rPr>
              <a:t>خوشبختانه سخت افزار کنترل کننده میزبان و پشتیبانی</a:t>
            </a:r>
            <a:r>
              <a:rPr lang="en-US" sz="2400" dirty="0">
                <a:cs typeface="B Nazanin" panose="00000400000000000000" pitchFamily="2" charset="-78"/>
              </a:rPr>
              <a:t>USB </a:t>
            </a:r>
            <a:r>
              <a:rPr lang="fa-IR" sz="2400" dirty="0">
                <a:cs typeface="B Nazanin" panose="00000400000000000000" pitchFamily="2" charset="-78"/>
              </a:rPr>
              <a:t> در ویندوز بیشتر کارهای مدیریت باس را به صورت خودکار انجام می دهند. هر دستگاهی که به میزبان وصل می شود باید راه انداز داشته باشد. راه انداز نرم افزاری است که نرم افزارهای کاربردی را قادر می سازد که با دستگاه ارتباط برقرار کنند. بعضی از وسایل جانبی می توانند از راه اندازهای موجود در ویندوز استفاده کنند حال آنکه برخی دیگر احتیاج به راه انداز مخصوص به خود دارند.</a:t>
            </a:r>
          </a:p>
        </p:txBody>
      </p:sp>
    </p:spTree>
    <p:extLst>
      <p:ext uri="{BB962C8B-B14F-4D97-AF65-F5344CB8AC3E}">
        <p14:creationId xmlns:p14="http://schemas.microsoft.com/office/powerpoint/2010/main" val="4030999018"/>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989</TotalTime>
  <Words>1738</Words>
  <Application>Microsoft Office PowerPoint</Application>
  <PresentationFormat>Widescreen</PresentationFormat>
  <Paragraphs>126</Paragraphs>
  <Slides>33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B Nazanin</vt:lpstr>
      <vt:lpstr>B Titr</vt:lpstr>
      <vt:lpstr>Century Gothic</vt:lpstr>
      <vt:lpstr>Tahoma</vt:lpstr>
      <vt:lpstr>Wingdings 3</vt:lpstr>
      <vt:lpstr>Wisp</vt:lpstr>
      <vt:lpstr>Universal Serial Bus</vt:lpstr>
      <vt:lpstr>مقدمه</vt:lpstr>
      <vt:lpstr>مقدمه</vt:lpstr>
      <vt:lpstr>مقدمه</vt:lpstr>
      <vt:lpstr>مقدمه</vt:lpstr>
      <vt:lpstr>مقدمه</vt:lpstr>
      <vt:lpstr>مقدمه</vt:lpstr>
      <vt:lpstr>وظایف میزبان</vt:lpstr>
      <vt:lpstr>وظایف میزبان</vt:lpstr>
      <vt:lpstr>وظایف میزبان</vt:lpstr>
      <vt:lpstr>وظایف میزبان</vt:lpstr>
      <vt:lpstr>وظایف وسایل جانبی</vt:lpstr>
      <vt:lpstr>وظایف وسایل جانبی</vt:lpstr>
      <vt:lpstr>وظایف وسایل جانبی</vt:lpstr>
      <vt:lpstr>ارتباط USB</vt:lpstr>
      <vt:lpstr>اجزای یک انتقال</vt:lpstr>
      <vt:lpstr>اجزای یک انتقال</vt:lpstr>
      <vt:lpstr>اجزای یک انتقال</vt:lpstr>
      <vt:lpstr>اجزای یک انتقال</vt:lpstr>
      <vt:lpstr>اجزای یک انتقال</vt:lpstr>
      <vt:lpstr>سرشماری</vt:lpstr>
      <vt:lpstr>مراحل سرشماری</vt:lpstr>
      <vt:lpstr>مراحل سرشماری</vt:lpstr>
      <vt:lpstr>توضیح دهنده ها</vt:lpstr>
      <vt:lpstr>انواع توضیح دهنده ها</vt:lpstr>
      <vt:lpstr>تعیین نوع توضیح دهنده</vt:lpstr>
      <vt:lpstr>توضیح دهنده دستگاه</vt:lpstr>
      <vt:lpstr>توضیح دهنده توصیفی دستگاه</vt:lpstr>
      <vt:lpstr>توضیح دهنده پیکربندی</vt:lpstr>
      <vt:lpstr>توضیح دهنده پیکربندی سرعت دیگر</vt:lpstr>
      <vt:lpstr>توضیح دهنده مدار واسط</vt:lpstr>
      <vt:lpstr>توضیح دهنده اندپوینت</vt:lpstr>
      <vt:lpstr>توضیح دهنده رشته</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milad</dc:creator>
  <cp:lastModifiedBy>milad</cp:lastModifiedBy>
  <cp:revision>29</cp:revision>
  <dcterms:created xsi:type="dcterms:W3CDTF">2016-04-24T13:45:09Z</dcterms:created>
  <dcterms:modified xsi:type="dcterms:W3CDTF">2016-04-25T11:52:42Z</dcterms:modified>
</cp:coreProperties>
</file>